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5ad4c52c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5ad4c52c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5ad4c52c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5ad4c52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a7796325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a7796325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ddde7a2a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ddde7a2a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ddde7a2a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ddde7a2a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fc756e4f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fc756e4f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efc756e4f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efc756e4f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5b277458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5b277458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9e0d5c0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9e0d5c0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dd8aedf1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dd8aedf1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dd8aedf1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dd8aedf1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dd8aedf1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dd8aedf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fc756e4f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fc756e4f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050" y="1373425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600" y="1589075"/>
            <a:ext cx="37878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Ek</a:t>
            </a:r>
            <a:r>
              <a:rPr lang="en">
                <a:solidFill>
                  <a:srgbClr val="3167C0"/>
                </a:solidFill>
              </a:rPr>
              <a:t>-Kaan</a:t>
            </a:r>
            <a:endParaRPr>
              <a:solidFill>
                <a:srgbClr val="3167C0"/>
              </a:solidFill>
            </a:endParaRPr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39890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Chat Web App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925" y="1452425"/>
            <a:ext cx="3752125" cy="22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</a:t>
            </a:r>
            <a:endParaRPr/>
          </a:p>
        </p:txBody>
      </p:sp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7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UCD Diagram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513" y="152375"/>
            <a:ext cx="5154970" cy="444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Activity Diagram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334800"/>
            <a:ext cx="626745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9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ER Diagram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53" name="Google Shape;25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5050"/>
            <a:ext cx="8839204" cy="145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0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Diagram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25" y="165900"/>
            <a:ext cx="6700556" cy="44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>
            <p:ph idx="4294967295" type="title"/>
          </p:nvPr>
        </p:nvSpPr>
        <p:spPr>
          <a:xfrm>
            <a:off x="346425" y="4747100"/>
            <a:ext cx="27099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System Sequence Diagram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413" y="168200"/>
            <a:ext cx="3549170" cy="444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Class</a:t>
            </a:r>
            <a:r>
              <a:rPr lang="en" sz="1400">
                <a:solidFill>
                  <a:srgbClr val="FFFFFF"/>
                </a:solidFill>
              </a:rPr>
              <a:t> Diagram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688" y="145625"/>
            <a:ext cx="2912614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Incremental Model</a:t>
            </a: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834575" y="1941275"/>
            <a:ext cx="559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rgbClr val="47CF73"/>
          </a:solidFill>
          <a:ln cap="flat" cmpd="sng" w="9525">
            <a:solidFill>
              <a:srgbClr val="47CF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150" y="1853850"/>
            <a:ext cx="7179701" cy="31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sp>
        <p:nvSpPr>
          <p:cNvPr id="306" name="Google Shape;306;p35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rgbClr val="47CF73"/>
          </a:solidFill>
          <a:ln cap="flat" cmpd="sng" w="9525">
            <a:solidFill>
              <a:srgbClr val="47CF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827850" y="1939325"/>
            <a:ext cx="76050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600">
                <a:solidFill>
                  <a:srgbClr val="3167C0"/>
                </a:solidFill>
              </a:rPr>
              <a:t>Increment 1 - Frontend Development</a:t>
            </a:r>
            <a:endParaRPr b="1" sz="1600">
              <a:solidFill>
                <a:srgbClr val="3167C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</a:rPr>
              <a:t>Design and implement UI components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</a:rPr>
              <a:t>Integrate core chat features with authentication and routing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</a:rPr>
              <a:t>Set up real-time messaging UI and connect with backend services</a:t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br>
              <a:rPr b="1" lang="en" sz="1600">
                <a:solidFill>
                  <a:schemeClr val="dk1"/>
                </a:solidFill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450" y="3103325"/>
            <a:ext cx="4380702" cy="17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7" name="Google Shape;147;p18"/>
          <p:cNvSpPr txBox="1"/>
          <p:nvPr>
            <p:ph idx="4294967295" type="subTitle"/>
          </p:nvPr>
        </p:nvSpPr>
        <p:spPr>
          <a:xfrm>
            <a:off x="4572000" y="1180250"/>
            <a:ext cx="4080000" cy="26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Introduction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Problem Objectives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Literature Review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Diagrams</a:t>
            </a:r>
            <a:r>
              <a:rPr lang="en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Methodology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sp>
        <p:nvSpPr>
          <p:cNvPr id="320" name="Google Shape;320;p36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rgbClr val="47CF73"/>
          </a:solidFill>
          <a:ln cap="flat" cmpd="sng" w="9525">
            <a:solidFill>
              <a:srgbClr val="47CF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6"/>
          <p:cNvSpPr txBox="1"/>
          <p:nvPr>
            <p:ph idx="1" type="body"/>
          </p:nvPr>
        </p:nvSpPr>
        <p:spPr>
          <a:xfrm>
            <a:off x="827850" y="1939325"/>
            <a:ext cx="76050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600">
                <a:solidFill>
                  <a:srgbClr val="3167C0"/>
                </a:solidFill>
              </a:rPr>
              <a:t>Increment 2 - Feature Implementation</a:t>
            </a:r>
            <a:endParaRPr b="1" sz="1600">
              <a:solidFill>
                <a:srgbClr val="3167C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</a:rPr>
              <a:t>Develop and deploy API endpoints for authentication, messaging, and user management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</a:rPr>
              <a:t>Set up WebSocket server for real-time communication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</a:rPr>
              <a:t>Implement file handling, storage, and database integration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br>
              <a:rPr b="1" lang="en" sz="1600">
                <a:solidFill>
                  <a:schemeClr val="dk1"/>
                </a:solidFill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6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 rotWithShape="1">
          <a:blip r:embed="rId3">
            <a:alphaModFix/>
          </a:blip>
          <a:srcRect b="0" l="298" r="288" t="0"/>
          <a:stretch/>
        </p:blipFill>
        <p:spPr>
          <a:xfrm>
            <a:off x="2383450" y="3103325"/>
            <a:ext cx="4380703" cy="173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sp>
        <p:nvSpPr>
          <p:cNvPr id="334" name="Google Shape;334;p37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rgbClr val="47CF73"/>
          </a:solidFill>
          <a:ln cap="flat" cmpd="sng" w="9525">
            <a:solidFill>
              <a:srgbClr val="47CF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7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827850" y="1939325"/>
            <a:ext cx="76050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600">
                <a:solidFill>
                  <a:srgbClr val="3167C0"/>
                </a:solidFill>
              </a:rPr>
              <a:t>Increment 3 - Deployment and Integration</a:t>
            </a:r>
            <a:endParaRPr b="1" sz="1600">
              <a:solidFill>
                <a:srgbClr val="3167C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</a:rPr>
              <a:t>Perform unit and integration testing of frontend and backend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</a:rPr>
              <a:t>Conduct end-to-end testing for complete user flows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Char char="○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</a:rPr>
              <a:t>Optimize performance, security, and finalize deployment configurations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br>
              <a:rPr b="1" lang="en" sz="1600">
                <a:solidFill>
                  <a:schemeClr val="dk1"/>
                </a:solidFill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7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450" y="3103325"/>
            <a:ext cx="4380702" cy="17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9"/>
          <p:cNvSpPr txBox="1"/>
          <p:nvPr/>
        </p:nvSpPr>
        <p:spPr>
          <a:xfrm>
            <a:off x="7439927" y="5372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39"/>
          <p:cNvPicPr preferRelativeResize="0"/>
          <p:nvPr/>
        </p:nvPicPr>
        <p:blipFill rotWithShape="1">
          <a:blip r:embed="rId3">
            <a:alphaModFix/>
          </a:blip>
          <a:srcRect b="0" l="631" r="641" t="0"/>
          <a:stretch/>
        </p:blipFill>
        <p:spPr>
          <a:xfrm>
            <a:off x="0" y="-50"/>
            <a:ext cx="71104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b="3446" l="0" r="0" t="0"/>
          <a:stretch/>
        </p:blipFill>
        <p:spPr>
          <a:xfrm>
            <a:off x="7110450" y="0"/>
            <a:ext cx="2033549" cy="273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456" y="2841050"/>
            <a:ext cx="2033550" cy="2053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9"/>
          <p:cNvCxnSpPr/>
          <p:nvPr/>
        </p:nvCxnSpPr>
        <p:spPr>
          <a:xfrm>
            <a:off x="7110450" y="2841050"/>
            <a:ext cx="2028300" cy="7500"/>
          </a:xfrm>
          <a:prstGeom prst="straightConnector1">
            <a:avLst/>
          </a:prstGeom>
          <a:noFill/>
          <a:ln cap="flat" cmpd="sng" w="19050">
            <a:solidFill>
              <a:srgbClr val="CBCBC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Thank you for your time :)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456775" y="1483825"/>
            <a:ext cx="5881200" cy="29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600"/>
              <a:buFont typeface="Arial"/>
              <a:buChar char="●"/>
            </a:pP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Ek-Kaan is a </a:t>
            </a:r>
            <a:r>
              <a:rPr lang="en" sz="1600">
                <a:solidFill>
                  <a:srgbClr val="3167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web chat application</a:t>
            </a: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built with the </a:t>
            </a:r>
            <a:r>
              <a:rPr lang="en" sz="1600">
                <a:solidFill>
                  <a:srgbClr val="3167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MERN stack</a:t>
            </a: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600"/>
              <a:buFont typeface="Arial"/>
              <a:buChar char="●"/>
            </a:pP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user interface is designed using </a:t>
            </a:r>
            <a:r>
              <a:rPr lang="en" sz="1600">
                <a:solidFill>
                  <a:srgbClr val="3167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Tailwind CSS</a:t>
            </a: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600">
                <a:solidFill>
                  <a:srgbClr val="3167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DaisyUI</a:t>
            </a:r>
            <a:endParaRPr sz="1600">
              <a:solidFill>
                <a:srgbClr val="3167C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600"/>
              <a:buFont typeface="Arial"/>
              <a:buChar char="●"/>
            </a:pP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Ek-Kaan facilitates </a:t>
            </a:r>
            <a:r>
              <a:rPr lang="en" sz="1600">
                <a:solidFill>
                  <a:srgbClr val="3167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private conversations</a:t>
            </a: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with a focus on </a:t>
            </a:r>
            <a:r>
              <a:rPr lang="en" sz="1600">
                <a:solidFill>
                  <a:srgbClr val="3167C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efficiency and security.</a:t>
            </a:r>
            <a:endParaRPr sz="1600">
              <a:solidFill>
                <a:srgbClr val="3167C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167C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1206150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819400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925" y="2281200"/>
            <a:ext cx="2343326" cy="1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923" y="1295275"/>
            <a:ext cx="2522175" cy="7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Objectives</a:t>
            </a:r>
            <a:endParaRPr/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701550" y="1616175"/>
            <a:ext cx="77409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To develop a web application that supports</a:t>
            </a:r>
            <a:r>
              <a:rPr b="1" lang="en" sz="1600">
                <a:solidFill>
                  <a:srgbClr val="3167C0"/>
                </a:solidFill>
              </a:rPr>
              <a:t> real-time messaging with minimal latency. </a:t>
            </a:r>
            <a:endParaRPr b="1" sz="1600">
              <a:solidFill>
                <a:srgbClr val="3167C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Implement robust security features, including </a:t>
            </a:r>
            <a:r>
              <a:rPr b="1" lang="en" sz="1600">
                <a:solidFill>
                  <a:srgbClr val="3167C0"/>
                </a:solidFill>
              </a:rPr>
              <a:t>secure user authentication.</a:t>
            </a:r>
            <a:endParaRPr b="1" sz="1600">
              <a:solidFill>
                <a:srgbClr val="3167C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600"/>
              <a:buChar char="●"/>
            </a:pPr>
            <a:r>
              <a:rPr b="1" lang="en" sz="1600">
                <a:solidFill>
                  <a:schemeClr val="dk2"/>
                </a:solidFill>
              </a:rPr>
              <a:t>Ensure</a:t>
            </a:r>
            <a:r>
              <a:rPr b="1" lang="en" sz="1600">
                <a:solidFill>
                  <a:srgbClr val="3167C0"/>
                </a:solidFill>
              </a:rPr>
              <a:t> data encryption </a:t>
            </a:r>
            <a:r>
              <a:rPr b="1" lang="en" sz="1600">
                <a:solidFill>
                  <a:schemeClr val="dk2"/>
                </a:solidFill>
              </a:rPr>
              <a:t>to protect user information and communication.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rgbClr val="47CF73"/>
          </a:solidFill>
          <a:ln cap="flat" cmpd="sng" w="9525">
            <a:solidFill>
              <a:srgbClr val="47CF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833850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2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226" y="3346625"/>
            <a:ext cx="1284375" cy="14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762" y="3215225"/>
            <a:ext cx="1532475" cy="17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513" y="3320550"/>
            <a:ext cx="1370600" cy="14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Available Tools</a:t>
            </a:r>
            <a:endParaRPr sz="2400"/>
          </a:p>
        </p:txBody>
      </p:sp>
      <p:sp>
        <p:nvSpPr>
          <p:cNvPr id="202" name="Google Shape;202;p24"/>
          <p:cNvSpPr txBox="1"/>
          <p:nvPr>
            <p:ph idx="4294967295" type="body"/>
          </p:nvPr>
        </p:nvSpPr>
        <p:spPr>
          <a:xfrm>
            <a:off x="827850" y="1939325"/>
            <a:ext cx="63357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300"/>
              <a:buChar char="❖"/>
            </a:pPr>
            <a:r>
              <a:rPr b="1" lang="en" sz="1600">
                <a:solidFill>
                  <a:srgbClr val="3167C0"/>
                </a:solidFill>
              </a:rPr>
              <a:t>Matrix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Enables decentralized, scalable communication with interoperability between various chat services.</a:t>
            </a:r>
            <a:endParaRPr sz="1200">
              <a:solidFill>
                <a:srgbClr val="000000"/>
              </a:solidFill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➢"/>
            </a:pPr>
            <a:r>
              <a:rPr lang="en" sz="1200">
                <a:solidFill>
                  <a:srgbClr val="3167C0"/>
                </a:solidFill>
              </a:rPr>
              <a:t>Cons</a:t>
            </a:r>
            <a:r>
              <a:rPr lang="en" sz="1200">
                <a:solidFill>
                  <a:srgbClr val="000000"/>
                </a:solidFill>
              </a:rPr>
              <a:t>: </a:t>
            </a:r>
            <a:r>
              <a:rPr lang="en" sz="1200" u="sng">
                <a:solidFill>
                  <a:srgbClr val="000000"/>
                </a:solidFill>
              </a:rPr>
              <a:t>Complexity in setup and integration</a:t>
            </a:r>
            <a:r>
              <a:rPr lang="en" sz="1200">
                <a:solidFill>
                  <a:srgbClr val="000000"/>
                </a:solidFill>
              </a:rPr>
              <a:t> may not align with simpler application needs.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</a:rPr>
            </a:b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b="1" lang="en" sz="1600">
                <a:solidFill>
                  <a:schemeClr val="dk1"/>
                </a:solidFill>
              </a:rPr>
            </a:b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rgbClr val="47CF73"/>
          </a:solidFill>
          <a:ln cap="flat" cmpd="sng" w="9525">
            <a:solidFill>
              <a:srgbClr val="47CF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4"/>
          <p:cNvSpPr txBox="1"/>
          <p:nvPr>
            <p:ph idx="4294967295" type="body"/>
          </p:nvPr>
        </p:nvSpPr>
        <p:spPr>
          <a:xfrm>
            <a:off x="827850" y="3301000"/>
            <a:ext cx="63357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300"/>
              <a:buChar char="❖"/>
            </a:pPr>
            <a:r>
              <a:rPr b="1" lang="en" sz="1600">
                <a:solidFill>
                  <a:srgbClr val="3167C0"/>
                </a:solidFill>
              </a:rPr>
              <a:t>Telegram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Focuses on fast messaging and large group support with multimedia sharing capabilities.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➢"/>
            </a:pPr>
            <a:r>
              <a:rPr lang="en" sz="1200">
                <a:solidFill>
                  <a:srgbClr val="3167C0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emphasis on lightweight and real-time communication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might not suit simpler use cases</a:t>
            </a:r>
            <a:r>
              <a:rPr lang="en" sz="1200">
                <a:solidFill>
                  <a:schemeClr val="dk2"/>
                </a:solidFill>
              </a:rPr>
              <a:t>.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750" y="2067050"/>
            <a:ext cx="1148475" cy="11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450" y="3428725"/>
            <a:ext cx="1148475" cy="11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Available Tools</a:t>
            </a:r>
            <a:endParaRPr sz="2400"/>
          </a:p>
        </p:txBody>
      </p:sp>
      <p:sp>
        <p:nvSpPr>
          <p:cNvPr id="216" name="Google Shape;216;p25"/>
          <p:cNvSpPr txBox="1"/>
          <p:nvPr>
            <p:ph idx="4294967295" type="body"/>
          </p:nvPr>
        </p:nvSpPr>
        <p:spPr>
          <a:xfrm>
            <a:off x="827850" y="1939325"/>
            <a:ext cx="63357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300"/>
              <a:buChar char="❖"/>
            </a:pPr>
            <a:r>
              <a:rPr b="1" lang="en" sz="1600">
                <a:solidFill>
                  <a:srgbClr val="3167C0"/>
                </a:solidFill>
              </a:rPr>
              <a:t>Chime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Integrates voice, video, and chat for comprehensive business communication and collaboration.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➢"/>
            </a:pPr>
            <a:r>
              <a:rPr lang="en" sz="1200">
                <a:solidFill>
                  <a:srgbClr val="3167C0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Tightly coupled with Amazon Web Services,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which may not fit all deployment environments</a:t>
            </a: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</p:txBody>
      </p:sp>
      <p:sp>
        <p:nvSpPr>
          <p:cNvPr id="217" name="Google Shape;217;p25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rgbClr val="47CF73"/>
          </a:solidFill>
          <a:ln cap="flat" cmpd="sng" w="9525">
            <a:solidFill>
              <a:srgbClr val="47CF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827850" y="1196275"/>
            <a:ext cx="378300" cy="3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1209075" y="1196275"/>
            <a:ext cx="366300" cy="36900"/>
          </a:xfrm>
          <a:prstGeom prst="rect">
            <a:avLst/>
          </a:prstGeom>
          <a:solidFill>
            <a:srgbClr val="3167C0"/>
          </a:solidFill>
          <a:ln cap="flat" cmpd="sng" w="9525">
            <a:solidFill>
              <a:srgbClr val="3167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5"/>
          <p:cNvSpPr txBox="1"/>
          <p:nvPr>
            <p:ph idx="4294967295" type="body"/>
          </p:nvPr>
        </p:nvSpPr>
        <p:spPr>
          <a:xfrm>
            <a:off x="827850" y="3301000"/>
            <a:ext cx="63357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67C0"/>
              </a:buClr>
              <a:buSzPts val="1300"/>
              <a:buChar char="❖"/>
            </a:pPr>
            <a:r>
              <a:rPr b="1" lang="en" sz="1600">
                <a:solidFill>
                  <a:srgbClr val="3167C0"/>
                </a:solidFill>
              </a:rPr>
              <a:t>Flock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chat, file sharing, task management, and productivity tools to enhance team collaboration..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➢"/>
            </a:pPr>
            <a:r>
              <a:rPr lang="en" sz="1100">
                <a:solidFill>
                  <a:srgbClr val="3167C0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Feature-heavy approach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may not suit applications seeking a simpler messaging experience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925" y="1939325"/>
            <a:ext cx="1361675" cy="13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913" y="3386475"/>
            <a:ext cx="1025700" cy="9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